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1"/>
  </p:sldMasterIdLst>
  <p:notesMasterIdLst>
    <p:notesMasterId r:id="rId18"/>
  </p:notesMasterIdLst>
  <p:sldIdLst>
    <p:sldId id="257" r:id="rId2"/>
    <p:sldId id="260" r:id="rId3"/>
    <p:sldId id="259" r:id="rId4"/>
    <p:sldId id="261" r:id="rId5"/>
    <p:sldId id="264" r:id="rId6"/>
    <p:sldId id="265" r:id="rId7"/>
    <p:sldId id="266" r:id="rId8"/>
    <p:sldId id="269" r:id="rId9"/>
    <p:sldId id="270" r:id="rId10"/>
    <p:sldId id="268" r:id="rId11"/>
    <p:sldId id="267" r:id="rId12"/>
    <p:sldId id="271" r:id="rId13"/>
    <p:sldId id="272" r:id="rId14"/>
    <p:sldId id="273" r:id="rId15"/>
    <p:sldId id="274" r:id="rId16"/>
    <p:sldId id="27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77"/>
    <p:restoredTop sz="72081"/>
  </p:normalViewPr>
  <p:slideViewPr>
    <p:cSldViewPr snapToGrid="0">
      <p:cViewPr varScale="1">
        <p:scale>
          <a:sx n="67" d="100"/>
          <a:sy n="67" d="100"/>
        </p:scale>
        <p:origin x="2216" y="4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004CC4-AE2F-FA45-A213-0D2188B813E0}" type="datetimeFigureOut">
              <a:rPr lang="en-US" smtClean="0"/>
              <a:t>6/4/25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14E4A2-EB43-D047-B123-9D1BC8518CCC}" type="slidenum">
              <a:rPr lang="en-US" smtClean="0"/>
              <a:t>‹#›</a:t>
            </a:fld>
            <a:endParaRPr lang="en-US"/>
          </a:p>
        </p:txBody>
      </p:sp>
    </p:spTree>
    <p:extLst>
      <p:ext uri="{BB962C8B-B14F-4D97-AF65-F5344CB8AC3E}">
        <p14:creationId xmlns:p14="http://schemas.microsoft.com/office/powerpoint/2010/main" val="2071908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14E4A2-EB43-D047-B123-9D1BC8518CCC}" type="slidenum">
              <a:rPr lang="en-US" smtClean="0"/>
              <a:t>15</a:t>
            </a:fld>
            <a:endParaRPr lang="en-US"/>
          </a:p>
        </p:txBody>
      </p:sp>
    </p:spTree>
    <p:extLst>
      <p:ext uri="{BB962C8B-B14F-4D97-AF65-F5344CB8AC3E}">
        <p14:creationId xmlns:p14="http://schemas.microsoft.com/office/powerpoint/2010/main" val="1500784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6/4/25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052854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6/4/25</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930230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6/4/25</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113113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6/4/25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890971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6/4/25</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799658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6/4/25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054398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6/4/25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235616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6/4/25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118359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6/4/25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00616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6/4/25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83430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6/4/25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37959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6/4/25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2682974792"/>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5" r:id="rId6"/>
    <p:sldLayoutId id="2147483680" r:id="rId7"/>
    <p:sldLayoutId id="2147483681" r:id="rId8"/>
    <p:sldLayoutId id="2147483682" r:id="rId9"/>
    <p:sldLayoutId id="2147483684" r:id="rId10"/>
    <p:sldLayoutId id="2147483683"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hyperlink" Target="https://www.wallpaperflare.com/happy-father-s-day-digital-wallpaper-fathers-day-quotes-greeting-wallpaper-pnz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hyperlink" Target="https://pixabay.com/en/happy-fathers-day-father-dad-1404886/" TargetMode="Externa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947887B-4B65-9CCB-4441-1F2E39F8D547}"/>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339199CC-B892-701A-A90C-AF2493D8BF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3" name="Rectangle 22">
            <a:extLst>
              <a:ext uri="{FF2B5EF4-FFF2-40B4-BE49-F238E27FC236}">
                <a16:creationId xmlns:a16="http://schemas.microsoft.com/office/drawing/2014/main" id="{D8156770-45AD-F6C8-2EB8-BC56F12895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5" name="Picture 4" descr="A sun rays through clouds&#10;&#10;AI-generated content may be incorrect.">
            <a:extLst>
              <a:ext uri="{FF2B5EF4-FFF2-40B4-BE49-F238E27FC236}">
                <a16:creationId xmlns:a16="http://schemas.microsoft.com/office/drawing/2014/main" id="{A7FBA2B5-2099-DB1D-0EC8-BB5B5ED3B977}"/>
              </a:ext>
            </a:extLst>
          </p:cNvPr>
          <p:cNvPicPr>
            <a:picLocks noChangeAspect="1"/>
          </p:cNvPicPr>
          <p:nvPr/>
        </p:nvPicPr>
        <p:blipFill>
          <a:blip r:embed="rId2"/>
          <a:srcRect l="8630" r="381"/>
          <a:stretch>
            <a:fillRect/>
          </a:stretch>
        </p:blipFill>
        <p:spPr>
          <a:xfrm>
            <a:off x="0" y="0"/>
            <a:ext cx="12201379" cy="8243666"/>
          </a:xfrm>
          <a:prstGeom prst="rect">
            <a:avLst/>
          </a:prstGeom>
        </p:spPr>
      </p:pic>
      <p:sp>
        <p:nvSpPr>
          <p:cNvPr id="3" name="TextBox 2">
            <a:extLst>
              <a:ext uri="{FF2B5EF4-FFF2-40B4-BE49-F238E27FC236}">
                <a16:creationId xmlns:a16="http://schemas.microsoft.com/office/drawing/2014/main" id="{CEE14359-9CA2-53C5-9475-2304B95D187D}"/>
              </a:ext>
            </a:extLst>
          </p:cNvPr>
          <p:cNvSpPr txBox="1"/>
          <p:nvPr/>
        </p:nvSpPr>
        <p:spPr>
          <a:xfrm>
            <a:off x="2672862" y="3429000"/>
            <a:ext cx="7244861" cy="369332"/>
          </a:xfrm>
          <a:prstGeom prst="rect">
            <a:avLst/>
          </a:prstGeom>
          <a:noFill/>
        </p:spPr>
        <p:txBody>
          <a:bodyPr wrap="square" rtlCol="0">
            <a:spAutoFit/>
          </a:bodyPr>
          <a:lstStyle/>
          <a:p>
            <a:r>
              <a:rPr lang="en-US" dirty="0"/>
              <a:t> </a:t>
            </a:r>
          </a:p>
        </p:txBody>
      </p:sp>
      <p:sp>
        <p:nvSpPr>
          <p:cNvPr id="2" name="TextBox 1">
            <a:extLst>
              <a:ext uri="{FF2B5EF4-FFF2-40B4-BE49-F238E27FC236}">
                <a16:creationId xmlns:a16="http://schemas.microsoft.com/office/drawing/2014/main" id="{E161E663-4222-CC24-A31F-2BB697F51D56}"/>
              </a:ext>
            </a:extLst>
          </p:cNvPr>
          <p:cNvSpPr txBox="1"/>
          <p:nvPr/>
        </p:nvSpPr>
        <p:spPr>
          <a:xfrm>
            <a:off x="2958353" y="2321004"/>
            <a:ext cx="7960659" cy="1107996"/>
          </a:xfrm>
          <a:prstGeom prst="rect">
            <a:avLst/>
          </a:prstGeom>
          <a:noFill/>
        </p:spPr>
        <p:txBody>
          <a:bodyPr wrap="square" rtlCol="0">
            <a:spAutoFit/>
          </a:bodyPr>
          <a:lstStyle/>
          <a:p>
            <a:r>
              <a:rPr lang="en-US" sz="6600" dirty="0">
                <a:latin typeface="Papyrus" panose="020B0602040200020303" pitchFamily="34" charset="77"/>
              </a:rPr>
              <a:t>TWO FATHERS</a:t>
            </a:r>
          </a:p>
        </p:txBody>
      </p:sp>
    </p:spTree>
    <p:extLst>
      <p:ext uri="{BB962C8B-B14F-4D97-AF65-F5344CB8AC3E}">
        <p14:creationId xmlns:p14="http://schemas.microsoft.com/office/powerpoint/2010/main" val="2930717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D812043-D1C8-905A-97EA-1AACF32BD659}"/>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4B393F8B-32F4-3C19-757E-C4B2648C52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3" name="Rectangle 22">
            <a:extLst>
              <a:ext uri="{FF2B5EF4-FFF2-40B4-BE49-F238E27FC236}">
                <a16:creationId xmlns:a16="http://schemas.microsoft.com/office/drawing/2014/main" id="{A5EBE148-9390-753D-D5D6-53BB1E78C2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5" name="Picture 4" descr="A sun rays through clouds&#10;&#10;AI-generated content may be incorrect.">
            <a:extLst>
              <a:ext uri="{FF2B5EF4-FFF2-40B4-BE49-F238E27FC236}">
                <a16:creationId xmlns:a16="http://schemas.microsoft.com/office/drawing/2014/main" id="{201F853F-3F74-8535-772A-73013D45D10D}"/>
              </a:ext>
            </a:extLst>
          </p:cNvPr>
          <p:cNvPicPr>
            <a:picLocks noChangeAspect="1"/>
          </p:cNvPicPr>
          <p:nvPr/>
        </p:nvPicPr>
        <p:blipFill>
          <a:blip r:embed="rId2"/>
          <a:srcRect l="8630" r="381"/>
          <a:stretch>
            <a:fillRect/>
          </a:stretch>
        </p:blipFill>
        <p:spPr>
          <a:xfrm>
            <a:off x="0" y="0"/>
            <a:ext cx="12201379" cy="8243666"/>
          </a:xfrm>
          <a:prstGeom prst="rect">
            <a:avLst/>
          </a:prstGeom>
        </p:spPr>
      </p:pic>
      <p:sp>
        <p:nvSpPr>
          <p:cNvPr id="2" name="TextBox 1">
            <a:extLst>
              <a:ext uri="{FF2B5EF4-FFF2-40B4-BE49-F238E27FC236}">
                <a16:creationId xmlns:a16="http://schemas.microsoft.com/office/drawing/2014/main" id="{9B04FF85-51A6-A9BD-D440-289827C95E98}"/>
              </a:ext>
            </a:extLst>
          </p:cNvPr>
          <p:cNvSpPr txBox="1"/>
          <p:nvPr/>
        </p:nvSpPr>
        <p:spPr>
          <a:xfrm>
            <a:off x="1503829" y="1062318"/>
            <a:ext cx="9184341" cy="707886"/>
          </a:xfrm>
          <a:prstGeom prst="rect">
            <a:avLst/>
          </a:prstGeom>
          <a:noFill/>
        </p:spPr>
        <p:txBody>
          <a:bodyPr wrap="square" rtlCol="0">
            <a:spAutoFit/>
          </a:bodyPr>
          <a:lstStyle/>
          <a:p>
            <a:r>
              <a:rPr lang="en-US" sz="4000" dirty="0">
                <a:latin typeface="Papyrus" panose="020B0602040200020303" pitchFamily="34" charset="77"/>
              </a:rPr>
              <a:t>III.  THE PERFECT FATHER</a:t>
            </a:r>
          </a:p>
        </p:txBody>
      </p:sp>
      <p:sp>
        <p:nvSpPr>
          <p:cNvPr id="3" name="TextBox 2">
            <a:extLst>
              <a:ext uri="{FF2B5EF4-FFF2-40B4-BE49-F238E27FC236}">
                <a16:creationId xmlns:a16="http://schemas.microsoft.com/office/drawing/2014/main" id="{3433D50B-35F9-96B6-5D1F-4929B72BDDD6}"/>
              </a:ext>
            </a:extLst>
          </p:cNvPr>
          <p:cNvSpPr txBox="1"/>
          <p:nvPr/>
        </p:nvSpPr>
        <p:spPr>
          <a:xfrm>
            <a:off x="2487706" y="2086975"/>
            <a:ext cx="9265023" cy="5355312"/>
          </a:xfrm>
          <a:prstGeom prst="rect">
            <a:avLst/>
          </a:prstGeom>
          <a:noFill/>
        </p:spPr>
        <p:txBody>
          <a:bodyPr wrap="square" rtlCol="0">
            <a:spAutoFit/>
          </a:bodyPr>
          <a:lstStyle/>
          <a:p>
            <a:r>
              <a:rPr lang="en-US" sz="3200" dirty="0">
                <a:latin typeface="Papyrus" panose="020B0602040200020303" pitchFamily="34" charset="77"/>
              </a:rPr>
              <a:t>THE SONS OF ABRAHAM:</a:t>
            </a:r>
          </a:p>
          <a:p>
            <a:endParaRPr lang="en-US" dirty="0">
              <a:latin typeface="Papyrus" panose="020B0602040200020303" pitchFamily="34" charset="77"/>
            </a:endParaRPr>
          </a:p>
          <a:p>
            <a:r>
              <a:rPr lang="en-US" sz="3200" dirty="0">
                <a:latin typeface="Papyrus" panose="020B0602040200020303" pitchFamily="34" charset="77"/>
              </a:rPr>
              <a:t>By Hagar:        Ishmael</a:t>
            </a:r>
          </a:p>
          <a:p>
            <a:endParaRPr lang="en-US" dirty="0">
              <a:latin typeface="Papyrus" panose="020B0602040200020303" pitchFamily="34" charset="77"/>
            </a:endParaRPr>
          </a:p>
          <a:p>
            <a:r>
              <a:rPr lang="en-US" sz="3200" dirty="0">
                <a:latin typeface="Papyrus" panose="020B0602040200020303" pitchFamily="34" charset="77"/>
              </a:rPr>
              <a:t>By Sarah:         Isaac</a:t>
            </a:r>
          </a:p>
          <a:p>
            <a:endParaRPr lang="en-US" dirty="0">
              <a:latin typeface="Papyrus" panose="020B0602040200020303" pitchFamily="34" charset="77"/>
            </a:endParaRPr>
          </a:p>
          <a:p>
            <a:r>
              <a:rPr lang="en-US" sz="3200" dirty="0">
                <a:latin typeface="Papyrus" panose="020B0602040200020303" pitchFamily="34" charset="77"/>
              </a:rPr>
              <a:t>By Keturah:     Zimran</a:t>
            </a:r>
          </a:p>
          <a:p>
            <a:r>
              <a:rPr lang="en-US" sz="3200" dirty="0">
                <a:latin typeface="Papyrus" panose="020B0602040200020303" pitchFamily="34" charset="77"/>
              </a:rPr>
              <a:t>                             Jokshan</a:t>
            </a:r>
          </a:p>
          <a:p>
            <a:r>
              <a:rPr lang="en-US" sz="3200" dirty="0">
                <a:latin typeface="Papyrus" panose="020B0602040200020303" pitchFamily="34" charset="77"/>
              </a:rPr>
              <a:t>                             Medan</a:t>
            </a:r>
          </a:p>
          <a:p>
            <a:r>
              <a:rPr lang="en-US" sz="3200" dirty="0">
                <a:latin typeface="Papyrus" panose="020B0602040200020303" pitchFamily="34" charset="77"/>
              </a:rPr>
              <a:t>                             Midian</a:t>
            </a:r>
          </a:p>
          <a:p>
            <a:r>
              <a:rPr lang="en-US" sz="3200" dirty="0">
                <a:latin typeface="Papyrus" panose="020B0602040200020303" pitchFamily="34" charset="77"/>
              </a:rPr>
              <a:t>                             Ishbak</a:t>
            </a:r>
          </a:p>
          <a:p>
            <a:r>
              <a:rPr lang="en-US" sz="3200" dirty="0">
                <a:latin typeface="Papyrus" panose="020B0602040200020303" pitchFamily="34" charset="77"/>
              </a:rPr>
              <a:t>                             Shuah</a:t>
            </a:r>
          </a:p>
        </p:txBody>
      </p:sp>
    </p:spTree>
    <p:extLst>
      <p:ext uri="{BB962C8B-B14F-4D97-AF65-F5344CB8AC3E}">
        <p14:creationId xmlns:p14="http://schemas.microsoft.com/office/powerpoint/2010/main" val="6477532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0C60EF5-7D8D-CD7F-0D0B-81559CA97C5F}"/>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38DBFD50-4790-6DF6-BB42-2270E7F3C0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3" name="Rectangle 22">
            <a:extLst>
              <a:ext uri="{FF2B5EF4-FFF2-40B4-BE49-F238E27FC236}">
                <a16:creationId xmlns:a16="http://schemas.microsoft.com/office/drawing/2014/main" id="{3640FE2C-002B-A91E-78A7-82B2E91F75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5" name="Picture 4" descr="A sun rays through clouds&#10;&#10;AI-generated content may be incorrect.">
            <a:extLst>
              <a:ext uri="{FF2B5EF4-FFF2-40B4-BE49-F238E27FC236}">
                <a16:creationId xmlns:a16="http://schemas.microsoft.com/office/drawing/2014/main" id="{418B6F05-B792-AD27-F889-E7D87795184A}"/>
              </a:ext>
            </a:extLst>
          </p:cNvPr>
          <p:cNvPicPr>
            <a:picLocks noChangeAspect="1"/>
          </p:cNvPicPr>
          <p:nvPr/>
        </p:nvPicPr>
        <p:blipFill>
          <a:blip r:embed="rId2"/>
          <a:srcRect l="8630" r="381"/>
          <a:stretch>
            <a:fillRect/>
          </a:stretch>
        </p:blipFill>
        <p:spPr>
          <a:xfrm>
            <a:off x="0" y="0"/>
            <a:ext cx="12201379" cy="8243666"/>
          </a:xfrm>
          <a:prstGeom prst="rect">
            <a:avLst/>
          </a:prstGeom>
        </p:spPr>
      </p:pic>
      <p:sp>
        <p:nvSpPr>
          <p:cNvPr id="2" name="TextBox 1">
            <a:extLst>
              <a:ext uri="{FF2B5EF4-FFF2-40B4-BE49-F238E27FC236}">
                <a16:creationId xmlns:a16="http://schemas.microsoft.com/office/drawing/2014/main" id="{D8BA0893-7BFA-6714-B2BF-59F363709ACA}"/>
              </a:ext>
            </a:extLst>
          </p:cNvPr>
          <p:cNvSpPr txBox="1"/>
          <p:nvPr/>
        </p:nvSpPr>
        <p:spPr>
          <a:xfrm>
            <a:off x="631803" y="769534"/>
            <a:ext cx="8982635" cy="584775"/>
          </a:xfrm>
          <a:prstGeom prst="rect">
            <a:avLst/>
          </a:prstGeom>
          <a:noFill/>
        </p:spPr>
        <p:txBody>
          <a:bodyPr wrap="square" rtlCol="0">
            <a:spAutoFit/>
          </a:bodyPr>
          <a:lstStyle/>
          <a:p>
            <a:pPr marL="914400" lvl="1" indent="-457200">
              <a:buFont typeface="Arial" panose="020B0604020202020204" pitchFamily="34" charset="0"/>
              <a:buChar char="•"/>
            </a:pPr>
            <a:r>
              <a:rPr lang="en-US" sz="3200" dirty="0">
                <a:latin typeface="Papyrus" panose="020B0602040200020303" pitchFamily="34" charset="77"/>
              </a:rPr>
              <a:t>HE LOVES US</a:t>
            </a:r>
          </a:p>
        </p:txBody>
      </p:sp>
      <p:sp>
        <p:nvSpPr>
          <p:cNvPr id="3" name="TextBox 2">
            <a:extLst>
              <a:ext uri="{FF2B5EF4-FFF2-40B4-BE49-F238E27FC236}">
                <a16:creationId xmlns:a16="http://schemas.microsoft.com/office/drawing/2014/main" id="{F5F9931C-AB00-1D32-EF9A-2D7E27A86462}"/>
              </a:ext>
            </a:extLst>
          </p:cNvPr>
          <p:cNvSpPr txBox="1"/>
          <p:nvPr/>
        </p:nvSpPr>
        <p:spPr>
          <a:xfrm>
            <a:off x="1519512" y="1529503"/>
            <a:ext cx="10139086" cy="1569660"/>
          </a:xfrm>
          <a:prstGeom prst="rect">
            <a:avLst/>
          </a:prstGeom>
          <a:noFill/>
        </p:spPr>
        <p:txBody>
          <a:bodyPr wrap="square" rtlCol="0">
            <a:spAutoFit/>
          </a:bodyPr>
          <a:lstStyle/>
          <a:p>
            <a:r>
              <a:rPr lang="en-US" sz="3200" dirty="0">
                <a:latin typeface="Papyrus" panose="020B0602040200020303" pitchFamily="34" charset="77"/>
              </a:rPr>
              <a:t>“See what kind of love the Father has given us, that we should be called children of God; and so we are.” </a:t>
            </a:r>
          </a:p>
          <a:p>
            <a:r>
              <a:rPr lang="en-US" sz="3200" dirty="0">
                <a:latin typeface="Papyrus" panose="020B0602040200020303" pitchFamily="34" charset="77"/>
              </a:rPr>
              <a:t>                                                                                    </a:t>
            </a:r>
            <a:r>
              <a:rPr lang="en-US" sz="2400" dirty="0">
                <a:latin typeface="Papyrus" panose="020B0602040200020303" pitchFamily="34" charset="77"/>
              </a:rPr>
              <a:t>1 John 3:1 ESV</a:t>
            </a:r>
            <a:endParaRPr lang="en-US" sz="3200" dirty="0">
              <a:latin typeface="Papyrus" panose="020B0602040200020303" pitchFamily="34" charset="77"/>
            </a:endParaRPr>
          </a:p>
        </p:txBody>
      </p:sp>
      <p:sp>
        <p:nvSpPr>
          <p:cNvPr id="4" name="TextBox 3">
            <a:extLst>
              <a:ext uri="{FF2B5EF4-FFF2-40B4-BE49-F238E27FC236}">
                <a16:creationId xmlns:a16="http://schemas.microsoft.com/office/drawing/2014/main" id="{9900D8BD-9A1C-1B78-2F29-E72B1E479DB6}"/>
              </a:ext>
            </a:extLst>
          </p:cNvPr>
          <p:cNvSpPr txBox="1"/>
          <p:nvPr/>
        </p:nvSpPr>
        <p:spPr>
          <a:xfrm>
            <a:off x="1142999" y="3136612"/>
            <a:ext cx="8633012" cy="584775"/>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Papyrus" panose="020B0602040200020303" pitchFamily="34" charset="77"/>
              </a:rPr>
              <a:t>HE PROVIDES FOR US</a:t>
            </a:r>
          </a:p>
        </p:txBody>
      </p:sp>
      <p:sp>
        <p:nvSpPr>
          <p:cNvPr id="6" name="TextBox 5">
            <a:extLst>
              <a:ext uri="{FF2B5EF4-FFF2-40B4-BE49-F238E27FC236}">
                <a16:creationId xmlns:a16="http://schemas.microsoft.com/office/drawing/2014/main" id="{BC7CF788-1E7A-944B-6BBC-7B8C38B21C02}"/>
              </a:ext>
            </a:extLst>
          </p:cNvPr>
          <p:cNvSpPr txBox="1"/>
          <p:nvPr/>
        </p:nvSpPr>
        <p:spPr>
          <a:xfrm>
            <a:off x="1519512" y="3882639"/>
            <a:ext cx="10139086" cy="1569660"/>
          </a:xfrm>
          <a:prstGeom prst="rect">
            <a:avLst/>
          </a:prstGeom>
          <a:noFill/>
        </p:spPr>
        <p:txBody>
          <a:bodyPr wrap="square" rtlCol="0">
            <a:spAutoFit/>
          </a:bodyPr>
          <a:lstStyle/>
          <a:p>
            <a:r>
              <a:rPr lang="en-US" sz="3200" dirty="0">
                <a:latin typeface="Papyrus" panose="020B0602040200020303" pitchFamily="34" charset="77"/>
              </a:rPr>
              <a:t>“And my God will supply every need of yours according to his riches in glory in Christ Jesus.”</a:t>
            </a:r>
          </a:p>
          <a:p>
            <a:r>
              <a:rPr lang="en-US" sz="3200" dirty="0">
                <a:latin typeface="Papyrus" panose="020B0602040200020303" pitchFamily="34" charset="77"/>
              </a:rPr>
              <a:t>                                                                             </a:t>
            </a:r>
            <a:r>
              <a:rPr lang="en-US" sz="2400" dirty="0">
                <a:latin typeface="Papyrus" panose="020B0602040200020303" pitchFamily="34" charset="77"/>
              </a:rPr>
              <a:t>Philippians 4:19 ESV</a:t>
            </a:r>
            <a:endParaRPr lang="en-US" sz="3200" dirty="0">
              <a:latin typeface="Papyrus" panose="020B0602040200020303" pitchFamily="34" charset="77"/>
            </a:endParaRPr>
          </a:p>
        </p:txBody>
      </p:sp>
      <p:sp>
        <p:nvSpPr>
          <p:cNvPr id="7" name="TextBox 6">
            <a:extLst>
              <a:ext uri="{FF2B5EF4-FFF2-40B4-BE49-F238E27FC236}">
                <a16:creationId xmlns:a16="http://schemas.microsoft.com/office/drawing/2014/main" id="{29187F9A-36BD-04F8-6150-2026327BC793}"/>
              </a:ext>
            </a:extLst>
          </p:cNvPr>
          <p:cNvSpPr txBox="1"/>
          <p:nvPr/>
        </p:nvSpPr>
        <p:spPr>
          <a:xfrm>
            <a:off x="1142999" y="5387501"/>
            <a:ext cx="9305366" cy="584775"/>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Papyrus" panose="020B0602040200020303" pitchFamily="34" charset="77"/>
              </a:rPr>
              <a:t>HE GUIDES US</a:t>
            </a:r>
          </a:p>
        </p:txBody>
      </p:sp>
      <p:sp>
        <p:nvSpPr>
          <p:cNvPr id="8" name="TextBox 7">
            <a:extLst>
              <a:ext uri="{FF2B5EF4-FFF2-40B4-BE49-F238E27FC236}">
                <a16:creationId xmlns:a16="http://schemas.microsoft.com/office/drawing/2014/main" id="{9DD13201-851D-D54D-ADF8-D0861CB4DCB2}"/>
              </a:ext>
            </a:extLst>
          </p:cNvPr>
          <p:cNvSpPr txBox="1"/>
          <p:nvPr/>
        </p:nvSpPr>
        <p:spPr>
          <a:xfrm>
            <a:off x="1519513" y="6235775"/>
            <a:ext cx="10327346" cy="1446550"/>
          </a:xfrm>
          <a:prstGeom prst="rect">
            <a:avLst/>
          </a:prstGeom>
          <a:noFill/>
        </p:spPr>
        <p:txBody>
          <a:bodyPr wrap="square" rtlCol="0">
            <a:spAutoFit/>
          </a:bodyPr>
          <a:lstStyle/>
          <a:p>
            <a:r>
              <a:rPr lang="en-US" sz="3200" dirty="0">
                <a:latin typeface="Papyrus" panose="020B0602040200020303" pitchFamily="34" charset="77"/>
              </a:rPr>
              <a:t>“I will instruct you and teach you in the way you should go; I will counsel you with my eye upon you.”</a:t>
            </a:r>
          </a:p>
          <a:p>
            <a:r>
              <a:rPr lang="en-US" sz="2400" dirty="0">
                <a:latin typeface="Papyrus" panose="020B0602040200020303" pitchFamily="34" charset="77"/>
              </a:rPr>
              <a:t>                                                                                                               Psalms 32:8 ESV</a:t>
            </a:r>
          </a:p>
        </p:txBody>
      </p:sp>
    </p:spTree>
    <p:extLst>
      <p:ext uri="{BB962C8B-B14F-4D97-AF65-F5344CB8AC3E}">
        <p14:creationId xmlns:p14="http://schemas.microsoft.com/office/powerpoint/2010/main" val="1689988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577CEC6-BF13-B2E3-F149-3FBD30BD10CE}"/>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76BAA8C4-B1FB-EE51-4B52-F5E32C6B85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3" name="Rectangle 22">
            <a:extLst>
              <a:ext uri="{FF2B5EF4-FFF2-40B4-BE49-F238E27FC236}">
                <a16:creationId xmlns:a16="http://schemas.microsoft.com/office/drawing/2014/main" id="{75367201-FC3D-D7E4-C905-A7C66BDA21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5" name="Picture 4" descr="A sun rays through clouds&#10;&#10;AI-generated content may be incorrect.">
            <a:extLst>
              <a:ext uri="{FF2B5EF4-FFF2-40B4-BE49-F238E27FC236}">
                <a16:creationId xmlns:a16="http://schemas.microsoft.com/office/drawing/2014/main" id="{E131A94E-5EFC-8E69-728B-5EEC0FF72C38}"/>
              </a:ext>
            </a:extLst>
          </p:cNvPr>
          <p:cNvPicPr>
            <a:picLocks noChangeAspect="1"/>
          </p:cNvPicPr>
          <p:nvPr/>
        </p:nvPicPr>
        <p:blipFill>
          <a:blip r:embed="rId2"/>
          <a:srcRect l="8630" r="381"/>
          <a:stretch>
            <a:fillRect/>
          </a:stretch>
        </p:blipFill>
        <p:spPr>
          <a:xfrm>
            <a:off x="0" y="0"/>
            <a:ext cx="12201379" cy="8243666"/>
          </a:xfrm>
          <a:prstGeom prst="rect">
            <a:avLst/>
          </a:prstGeom>
        </p:spPr>
      </p:pic>
      <p:sp>
        <p:nvSpPr>
          <p:cNvPr id="2" name="TextBox 1">
            <a:extLst>
              <a:ext uri="{FF2B5EF4-FFF2-40B4-BE49-F238E27FC236}">
                <a16:creationId xmlns:a16="http://schemas.microsoft.com/office/drawing/2014/main" id="{F58E6AA0-AB65-9992-EE87-DA960E0F6686}"/>
              </a:ext>
            </a:extLst>
          </p:cNvPr>
          <p:cNvSpPr txBox="1"/>
          <p:nvPr/>
        </p:nvSpPr>
        <p:spPr>
          <a:xfrm>
            <a:off x="981427" y="1081697"/>
            <a:ext cx="10219765" cy="584775"/>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Papyrus" panose="020B0602040200020303" pitchFamily="34" charset="77"/>
              </a:rPr>
              <a:t>HE COMFORTS US</a:t>
            </a:r>
          </a:p>
        </p:txBody>
      </p:sp>
      <p:sp>
        <p:nvSpPr>
          <p:cNvPr id="3" name="TextBox 2">
            <a:extLst>
              <a:ext uri="{FF2B5EF4-FFF2-40B4-BE49-F238E27FC236}">
                <a16:creationId xmlns:a16="http://schemas.microsoft.com/office/drawing/2014/main" id="{15E5810A-ABE1-6EB7-2099-D4C5D8D3A86A}"/>
              </a:ext>
            </a:extLst>
          </p:cNvPr>
          <p:cNvSpPr txBox="1"/>
          <p:nvPr/>
        </p:nvSpPr>
        <p:spPr>
          <a:xfrm>
            <a:off x="1478968" y="2023610"/>
            <a:ext cx="9722224" cy="3539430"/>
          </a:xfrm>
          <a:prstGeom prst="rect">
            <a:avLst/>
          </a:prstGeom>
          <a:noFill/>
        </p:spPr>
        <p:txBody>
          <a:bodyPr wrap="square" rtlCol="0">
            <a:spAutoFit/>
          </a:bodyPr>
          <a:lstStyle/>
          <a:p>
            <a:r>
              <a:rPr lang="en-US" sz="3200" dirty="0">
                <a:latin typeface="Papyrus" panose="020B0602040200020303" pitchFamily="34" charset="77"/>
              </a:rPr>
              <a:t>“Blessed be the God and Father of our Lord Jesus Christ, the Father of mercies and God of all comfort, who comforts us in all our affliction, so that we may be able those who are in any affliction, with the comfort with which we ourselves are comforted by God.”</a:t>
            </a:r>
          </a:p>
          <a:p>
            <a:r>
              <a:rPr lang="en-US" sz="3200" dirty="0">
                <a:latin typeface="Papyrus" panose="020B0602040200020303" pitchFamily="34" charset="77"/>
              </a:rPr>
              <a:t>                                                          </a:t>
            </a:r>
            <a:r>
              <a:rPr lang="en-US" sz="2400" dirty="0">
                <a:latin typeface="Papyrus" panose="020B0602040200020303" pitchFamily="34" charset="77"/>
              </a:rPr>
              <a:t>2 Corinthians 1:3-4 ESV</a:t>
            </a:r>
            <a:r>
              <a:rPr lang="en-US" sz="3200" dirty="0">
                <a:latin typeface="Papyrus" panose="020B0602040200020303" pitchFamily="34" charset="77"/>
              </a:rPr>
              <a:t> </a:t>
            </a:r>
          </a:p>
        </p:txBody>
      </p:sp>
      <p:sp>
        <p:nvSpPr>
          <p:cNvPr id="7" name="TextBox 6">
            <a:extLst>
              <a:ext uri="{FF2B5EF4-FFF2-40B4-BE49-F238E27FC236}">
                <a16:creationId xmlns:a16="http://schemas.microsoft.com/office/drawing/2014/main" id="{A4E909F0-9A0C-72F7-5C5F-C7F37EBF08A3}"/>
              </a:ext>
            </a:extLst>
          </p:cNvPr>
          <p:cNvSpPr txBox="1"/>
          <p:nvPr/>
        </p:nvSpPr>
        <p:spPr>
          <a:xfrm>
            <a:off x="981427" y="5743908"/>
            <a:ext cx="9641541" cy="861774"/>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Papyrus" panose="020B0602040200020303" pitchFamily="34" charset="77"/>
              </a:rPr>
              <a:t>HE NEVER LEAVES US</a:t>
            </a:r>
          </a:p>
          <a:p>
            <a:endParaRPr lang="en-US" dirty="0"/>
          </a:p>
        </p:txBody>
      </p:sp>
      <p:sp>
        <p:nvSpPr>
          <p:cNvPr id="8" name="TextBox 7">
            <a:extLst>
              <a:ext uri="{FF2B5EF4-FFF2-40B4-BE49-F238E27FC236}">
                <a16:creationId xmlns:a16="http://schemas.microsoft.com/office/drawing/2014/main" id="{924A6832-6535-EA63-3893-E500C7EAA803}"/>
              </a:ext>
            </a:extLst>
          </p:cNvPr>
          <p:cNvSpPr txBox="1"/>
          <p:nvPr/>
        </p:nvSpPr>
        <p:spPr>
          <a:xfrm>
            <a:off x="1569032" y="6605682"/>
            <a:ext cx="9506863" cy="954107"/>
          </a:xfrm>
          <a:prstGeom prst="rect">
            <a:avLst/>
          </a:prstGeom>
          <a:noFill/>
        </p:spPr>
        <p:txBody>
          <a:bodyPr wrap="square" rtlCol="0">
            <a:spAutoFit/>
          </a:bodyPr>
          <a:lstStyle/>
          <a:p>
            <a:r>
              <a:rPr lang="en-US" sz="3200" dirty="0">
                <a:latin typeface="Papyrus" panose="020B0602040200020303" pitchFamily="34" charset="77"/>
              </a:rPr>
              <a:t>“…I will never leave you nor forsake you.”</a:t>
            </a:r>
          </a:p>
          <a:p>
            <a:r>
              <a:rPr lang="en-US" sz="2400" dirty="0">
                <a:latin typeface="Papyrus" panose="020B0602040200020303" pitchFamily="34" charset="77"/>
              </a:rPr>
              <a:t>                                                                              Hebrews 13:5 ESV</a:t>
            </a:r>
            <a:endParaRPr lang="en-US" sz="2400" dirty="0"/>
          </a:p>
        </p:txBody>
      </p:sp>
    </p:spTree>
    <p:extLst>
      <p:ext uri="{BB962C8B-B14F-4D97-AF65-F5344CB8AC3E}">
        <p14:creationId xmlns:p14="http://schemas.microsoft.com/office/powerpoint/2010/main" val="815224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FC90359-3A22-5585-0736-E3F9C5087882}"/>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3F2F05EE-0079-9A8A-82C1-6C64D2E393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3" name="Rectangle 22">
            <a:extLst>
              <a:ext uri="{FF2B5EF4-FFF2-40B4-BE49-F238E27FC236}">
                <a16:creationId xmlns:a16="http://schemas.microsoft.com/office/drawing/2014/main" id="{B79B7E45-7315-91D1-81CC-0920EA97FE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5" name="Picture 4" descr="A sun rays through clouds&#10;&#10;AI-generated content may be incorrect.">
            <a:extLst>
              <a:ext uri="{FF2B5EF4-FFF2-40B4-BE49-F238E27FC236}">
                <a16:creationId xmlns:a16="http://schemas.microsoft.com/office/drawing/2014/main" id="{41C65F7F-D850-9E0A-AF6D-6511430FA89F}"/>
              </a:ext>
            </a:extLst>
          </p:cNvPr>
          <p:cNvPicPr>
            <a:picLocks noChangeAspect="1"/>
          </p:cNvPicPr>
          <p:nvPr/>
        </p:nvPicPr>
        <p:blipFill>
          <a:blip r:embed="rId2"/>
          <a:srcRect l="8630" r="381"/>
          <a:stretch>
            <a:fillRect/>
          </a:stretch>
        </p:blipFill>
        <p:spPr>
          <a:xfrm>
            <a:off x="-9381" y="0"/>
            <a:ext cx="12201379" cy="8243666"/>
          </a:xfrm>
          <a:prstGeom prst="rect">
            <a:avLst/>
          </a:prstGeom>
        </p:spPr>
      </p:pic>
      <p:sp>
        <p:nvSpPr>
          <p:cNvPr id="2" name="TextBox 1">
            <a:extLst>
              <a:ext uri="{FF2B5EF4-FFF2-40B4-BE49-F238E27FC236}">
                <a16:creationId xmlns:a16="http://schemas.microsoft.com/office/drawing/2014/main" id="{EB0CB076-E227-EAFE-7951-B30EE423A411}"/>
              </a:ext>
            </a:extLst>
          </p:cNvPr>
          <p:cNvSpPr txBox="1"/>
          <p:nvPr/>
        </p:nvSpPr>
        <p:spPr>
          <a:xfrm>
            <a:off x="1573098" y="1941001"/>
            <a:ext cx="10260314" cy="2800767"/>
          </a:xfrm>
          <a:prstGeom prst="rect">
            <a:avLst/>
          </a:prstGeom>
          <a:noFill/>
        </p:spPr>
        <p:txBody>
          <a:bodyPr wrap="square" rtlCol="0">
            <a:spAutoFit/>
          </a:bodyPr>
          <a:lstStyle/>
          <a:p>
            <a:r>
              <a:rPr lang="en-US" sz="3200" dirty="0">
                <a:latin typeface="Papyrus" panose="020B0602040200020303" pitchFamily="34" charset="77"/>
              </a:rPr>
              <a:t>“For the Lord disciplines the one he loves, and chastises every son whom he receives.  It is for discipline that have to endure.  God is treating you as sons.  For what son is there whom his father does not discipline?”</a:t>
            </a:r>
          </a:p>
          <a:p>
            <a:r>
              <a:rPr lang="en-US" sz="2400" dirty="0">
                <a:latin typeface="Papyrus" panose="020B0602040200020303" pitchFamily="34" charset="77"/>
              </a:rPr>
              <a:t>                                                                                             </a:t>
            </a:r>
          </a:p>
          <a:p>
            <a:r>
              <a:rPr lang="en-US" sz="2400" dirty="0">
                <a:latin typeface="Papyrus" panose="020B0602040200020303" pitchFamily="34" charset="77"/>
              </a:rPr>
              <a:t>                                                                                                      Hebrews 12:6-7 ESV</a:t>
            </a:r>
          </a:p>
        </p:txBody>
      </p:sp>
      <p:sp>
        <p:nvSpPr>
          <p:cNvPr id="3" name="TextBox 2">
            <a:extLst>
              <a:ext uri="{FF2B5EF4-FFF2-40B4-BE49-F238E27FC236}">
                <a16:creationId xmlns:a16="http://schemas.microsoft.com/office/drawing/2014/main" id="{E07602B6-CCF9-2B30-BAE5-F1F3F2B8A1AF}"/>
              </a:ext>
            </a:extLst>
          </p:cNvPr>
          <p:cNvSpPr txBox="1"/>
          <p:nvPr/>
        </p:nvSpPr>
        <p:spPr>
          <a:xfrm>
            <a:off x="1310880" y="1186803"/>
            <a:ext cx="9560859" cy="861774"/>
          </a:xfrm>
          <a:prstGeom prst="rect">
            <a:avLst/>
          </a:prstGeom>
          <a:noFill/>
        </p:spPr>
        <p:txBody>
          <a:bodyPr wrap="square" rtlCol="0">
            <a:spAutoFit/>
          </a:bodyPr>
          <a:lstStyle/>
          <a:p>
            <a:pPr marL="285750" indent="-285750">
              <a:buFont typeface="Arial" panose="020B0604020202020204" pitchFamily="34" charset="0"/>
              <a:buChar char="•"/>
            </a:pPr>
            <a:r>
              <a:rPr lang="en-US" sz="3200" dirty="0">
                <a:latin typeface="Papyrus" panose="020B0602040200020303" pitchFamily="34" charset="77"/>
              </a:rPr>
              <a:t>HE CORRECTS US</a:t>
            </a:r>
          </a:p>
          <a:p>
            <a:endParaRPr lang="en-US" dirty="0"/>
          </a:p>
        </p:txBody>
      </p:sp>
      <p:sp>
        <p:nvSpPr>
          <p:cNvPr id="7" name="TextBox 6">
            <a:extLst>
              <a:ext uri="{FF2B5EF4-FFF2-40B4-BE49-F238E27FC236}">
                <a16:creationId xmlns:a16="http://schemas.microsoft.com/office/drawing/2014/main" id="{C436F21E-C273-2DF4-152E-050D8479F290}"/>
              </a:ext>
            </a:extLst>
          </p:cNvPr>
          <p:cNvSpPr txBox="1"/>
          <p:nvPr/>
        </p:nvSpPr>
        <p:spPr>
          <a:xfrm>
            <a:off x="1310880" y="4849825"/>
            <a:ext cx="8908885" cy="584775"/>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Papyrus" panose="020B0602040200020303" pitchFamily="34" charset="77"/>
              </a:rPr>
              <a:t>HE GIVES US HOPE</a:t>
            </a:r>
          </a:p>
        </p:txBody>
      </p:sp>
      <p:sp>
        <p:nvSpPr>
          <p:cNvPr id="8" name="TextBox 7">
            <a:extLst>
              <a:ext uri="{FF2B5EF4-FFF2-40B4-BE49-F238E27FC236}">
                <a16:creationId xmlns:a16="http://schemas.microsoft.com/office/drawing/2014/main" id="{51E81603-32A3-0C72-ECEB-5156CF52CFE6}"/>
              </a:ext>
            </a:extLst>
          </p:cNvPr>
          <p:cNvSpPr txBox="1"/>
          <p:nvPr/>
        </p:nvSpPr>
        <p:spPr>
          <a:xfrm>
            <a:off x="1573098" y="5671197"/>
            <a:ext cx="10260314" cy="2062103"/>
          </a:xfrm>
          <a:prstGeom prst="rect">
            <a:avLst/>
          </a:prstGeom>
          <a:noFill/>
        </p:spPr>
        <p:txBody>
          <a:bodyPr wrap="square" rtlCol="0">
            <a:spAutoFit/>
          </a:bodyPr>
          <a:lstStyle/>
          <a:p>
            <a:r>
              <a:rPr lang="en-US" sz="3200" dirty="0">
                <a:latin typeface="Papyrus" panose="020B0602040200020303" pitchFamily="34" charset="77"/>
              </a:rPr>
              <a:t>“May the God of hope fill you with all joy and peace in believing, so that by the power of the Holy Spirit you may abound in hope.”</a:t>
            </a:r>
          </a:p>
          <a:p>
            <a:r>
              <a:rPr lang="en-US" sz="3200" dirty="0">
                <a:latin typeface="Papyrus" panose="020B0602040200020303" pitchFamily="34" charset="77"/>
              </a:rPr>
              <a:t>                                                                                </a:t>
            </a:r>
            <a:r>
              <a:rPr lang="en-US" sz="2400" dirty="0">
                <a:latin typeface="Papyrus" panose="020B0602040200020303" pitchFamily="34" charset="77"/>
              </a:rPr>
              <a:t>Romans 15:13 ESV</a:t>
            </a:r>
            <a:endParaRPr lang="en-US" sz="3200" dirty="0">
              <a:latin typeface="Papyrus" panose="020B0602040200020303" pitchFamily="34" charset="77"/>
            </a:endParaRPr>
          </a:p>
        </p:txBody>
      </p:sp>
    </p:spTree>
    <p:extLst>
      <p:ext uri="{BB962C8B-B14F-4D97-AF65-F5344CB8AC3E}">
        <p14:creationId xmlns:p14="http://schemas.microsoft.com/office/powerpoint/2010/main" val="21839715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6081FF2-E500-C55A-207B-94A387A0004F}"/>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6089BA7A-A0CB-C7DE-5CA4-968C08DD40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3" name="Rectangle 22">
            <a:extLst>
              <a:ext uri="{FF2B5EF4-FFF2-40B4-BE49-F238E27FC236}">
                <a16:creationId xmlns:a16="http://schemas.microsoft.com/office/drawing/2014/main" id="{DA182208-F213-2842-AAB2-FBF10AE52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5" name="Picture 4" descr="A sun rays through clouds&#10;&#10;AI-generated content may be incorrect.">
            <a:extLst>
              <a:ext uri="{FF2B5EF4-FFF2-40B4-BE49-F238E27FC236}">
                <a16:creationId xmlns:a16="http://schemas.microsoft.com/office/drawing/2014/main" id="{2412A9CA-A966-6F6D-B958-F1434574D362}"/>
              </a:ext>
            </a:extLst>
          </p:cNvPr>
          <p:cNvPicPr>
            <a:picLocks noChangeAspect="1"/>
          </p:cNvPicPr>
          <p:nvPr/>
        </p:nvPicPr>
        <p:blipFill>
          <a:blip r:embed="rId2"/>
          <a:srcRect l="8630" r="381"/>
          <a:stretch>
            <a:fillRect/>
          </a:stretch>
        </p:blipFill>
        <p:spPr>
          <a:xfrm>
            <a:off x="-9379" y="0"/>
            <a:ext cx="12201379" cy="8243666"/>
          </a:xfrm>
          <a:prstGeom prst="rect">
            <a:avLst/>
          </a:prstGeom>
        </p:spPr>
      </p:pic>
      <p:sp>
        <p:nvSpPr>
          <p:cNvPr id="2" name="TextBox 1">
            <a:extLst>
              <a:ext uri="{FF2B5EF4-FFF2-40B4-BE49-F238E27FC236}">
                <a16:creationId xmlns:a16="http://schemas.microsoft.com/office/drawing/2014/main" id="{F38EC2F2-C0C6-EADE-F3D8-EBB7321CB56A}"/>
              </a:ext>
            </a:extLst>
          </p:cNvPr>
          <p:cNvSpPr txBox="1"/>
          <p:nvPr/>
        </p:nvSpPr>
        <p:spPr>
          <a:xfrm>
            <a:off x="1283986" y="1001068"/>
            <a:ext cx="9614647" cy="1600438"/>
          </a:xfrm>
          <a:prstGeom prst="rect">
            <a:avLst/>
          </a:prstGeom>
          <a:noFill/>
        </p:spPr>
        <p:txBody>
          <a:bodyPr wrap="square" rtlCol="0">
            <a:spAutoFit/>
          </a:bodyPr>
          <a:lstStyle/>
          <a:p>
            <a:pPr marL="857250" indent="-857250">
              <a:buAutoNum type="romanUcPeriod" startAt="4"/>
            </a:pPr>
            <a:r>
              <a:rPr lang="en-US" sz="4000" dirty="0">
                <a:latin typeface="Papyrus" panose="020B0602040200020303" pitchFamily="34" charset="77"/>
              </a:rPr>
              <a:t>FATHERS:  WHAT KIND OF FATHER</a:t>
            </a:r>
          </a:p>
          <a:p>
            <a:r>
              <a:rPr lang="en-US" sz="4000" dirty="0">
                <a:latin typeface="Papyrus" panose="020B0602040200020303" pitchFamily="34" charset="77"/>
              </a:rPr>
              <a:t>          ARE YOU?</a:t>
            </a:r>
          </a:p>
          <a:p>
            <a:endParaRPr lang="en-US" dirty="0"/>
          </a:p>
        </p:txBody>
      </p:sp>
      <p:sp>
        <p:nvSpPr>
          <p:cNvPr id="3" name="TextBox 2">
            <a:extLst>
              <a:ext uri="{FF2B5EF4-FFF2-40B4-BE49-F238E27FC236}">
                <a16:creationId xmlns:a16="http://schemas.microsoft.com/office/drawing/2014/main" id="{55EADF88-4A58-C23F-3353-C714FCA34D5C}"/>
              </a:ext>
            </a:extLst>
          </p:cNvPr>
          <p:cNvSpPr txBox="1"/>
          <p:nvPr/>
        </p:nvSpPr>
        <p:spPr>
          <a:xfrm>
            <a:off x="1694328" y="2817744"/>
            <a:ext cx="9883589" cy="1569660"/>
          </a:xfrm>
          <a:prstGeom prst="rect">
            <a:avLst/>
          </a:prstGeom>
          <a:noFill/>
        </p:spPr>
        <p:txBody>
          <a:bodyPr wrap="square" rtlCol="0">
            <a:spAutoFit/>
          </a:bodyPr>
          <a:lstStyle/>
          <a:p>
            <a:r>
              <a:rPr lang="en-US" sz="3200" dirty="0">
                <a:latin typeface="Papyrus" panose="020B0602040200020303" pitchFamily="34" charset="77"/>
              </a:rPr>
              <a:t>“Why do you call me ‘Lord, Lord,’ and do not do what I tell you?”</a:t>
            </a:r>
          </a:p>
          <a:p>
            <a:r>
              <a:rPr lang="en-US" sz="3200" dirty="0">
                <a:latin typeface="Papyrus" panose="020B0602040200020303" pitchFamily="34" charset="77"/>
              </a:rPr>
              <a:t>                                                                       </a:t>
            </a:r>
            <a:r>
              <a:rPr lang="en-US" sz="2400" dirty="0">
                <a:latin typeface="Papyrus" panose="020B0602040200020303" pitchFamily="34" charset="77"/>
              </a:rPr>
              <a:t>Luke 6:46 ESV</a:t>
            </a:r>
            <a:endParaRPr lang="en-US" sz="3200" dirty="0">
              <a:latin typeface="Papyrus" panose="020B0602040200020303" pitchFamily="34" charset="77"/>
            </a:endParaRPr>
          </a:p>
        </p:txBody>
      </p:sp>
      <p:sp>
        <p:nvSpPr>
          <p:cNvPr id="4" name="TextBox 3">
            <a:extLst>
              <a:ext uri="{FF2B5EF4-FFF2-40B4-BE49-F238E27FC236}">
                <a16:creationId xmlns:a16="http://schemas.microsoft.com/office/drawing/2014/main" id="{12B5162F-5887-16FF-D161-928698683EEB}"/>
              </a:ext>
            </a:extLst>
          </p:cNvPr>
          <p:cNvSpPr txBox="1"/>
          <p:nvPr/>
        </p:nvSpPr>
        <p:spPr>
          <a:xfrm>
            <a:off x="1694328" y="4746812"/>
            <a:ext cx="9439836" cy="2554545"/>
          </a:xfrm>
          <a:prstGeom prst="rect">
            <a:avLst/>
          </a:prstGeom>
          <a:noFill/>
        </p:spPr>
        <p:txBody>
          <a:bodyPr wrap="square" rtlCol="0">
            <a:spAutoFit/>
          </a:bodyPr>
          <a:lstStyle/>
          <a:p>
            <a:r>
              <a:rPr lang="en-US" sz="3200" dirty="0">
                <a:latin typeface="Papyrus" panose="020B0602040200020303" pitchFamily="34" charset="77"/>
              </a:rPr>
              <a:t>“And he said to them, ‘Well did Isaiah prophesy of you hypocrites, as it is written, ‘This people honors me with their lips, but their heart is far from me;’…”</a:t>
            </a:r>
          </a:p>
          <a:p>
            <a:endParaRPr lang="en-US" sz="3200" dirty="0">
              <a:latin typeface="Papyrus" panose="020B0602040200020303" pitchFamily="34" charset="77"/>
            </a:endParaRPr>
          </a:p>
          <a:p>
            <a:r>
              <a:rPr lang="en-US" sz="3200" dirty="0">
                <a:latin typeface="Papyrus" panose="020B0602040200020303" pitchFamily="34" charset="77"/>
              </a:rPr>
              <a:t>                                                                       </a:t>
            </a:r>
            <a:r>
              <a:rPr lang="en-US" sz="2400" dirty="0">
                <a:latin typeface="Papyrus" panose="020B0602040200020303" pitchFamily="34" charset="77"/>
              </a:rPr>
              <a:t>Mark 7:6 ESV</a:t>
            </a:r>
            <a:endParaRPr lang="en-US" sz="3200" dirty="0">
              <a:latin typeface="Papyrus" panose="020B0602040200020303" pitchFamily="34" charset="77"/>
            </a:endParaRPr>
          </a:p>
        </p:txBody>
      </p:sp>
    </p:spTree>
    <p:extLst>
      <p:ext uri="{BB962C8B-B14F-4D97-AF65-F5344CB8AC3E}">
        <p14:creationId xmlns:p14="http://schemas.microsoft.com/office/powerpoint/2010/main" val="4003149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A98ED6C-925D-35CA-9380-51E7021E82C2}"/>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C2C19A57-F460-A489-4424-B5CE97DAAA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3" name="Rectangle 22">
            <a:extLst>
              <a:ext uri="{FF2B5EF4-FFF2-40B4-BE49-F238E27FC236}">
                <a16:creationId xmlns:a16="http://schemas.microsoft.com/office/drawing/2014/main" id="{E3547EBA-29FD-D389-62F6-46D3D5529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5" name="Picture 4" descr="A sun rays through clouds&#10;&#10;AI-generated content may be incorrect.">
            <a:extLst>
              <a:ext uri="{FF2B5EF4-FFF2-40B4-BE49-F238E27FC236}">
                <a16:creationId xmlns:a16="http://schemas.microsoft.com/office/drawing/2014/main" id="{014E3B12-1516-7FBA-E59D-09F40D64E5F4}"/>
              </a:ext>
            </a:extLst>
          </p:cNvPr>
          <p:cNvPicPr>
            <a:picLocks noChangeAspect="1"/>
          </p:cNvPicPr>
          <p:nvPr/>
        </p:nvPicPr>
        <p:blipFill>
          <a:blip r:embed="rId3"/>
          <a:srcRect l="8630" r="381"/>
          <a:stretch>
            <a:fillRect/>
          </a:stretch>
        </p:blipFill>
        <p:spPr>
          <a:xfrm>
            <a:off x="-9379" y="1"/>
            <a:ext cx="12201379" cy="8243666"/>
          </a:xfrm>
          <a:prstGeom prst="rect">
            <a:avLst/>
          </a:prstGeom>
        </p:spPr>
      </p:pic>
      <p:pic>
        <p:nvPicPr>
          <p:cNvPr id="4" name="Picture 3" descr="A blue and white striped background with white text&#10;&#10;AI-generated content may be incorrect.">
            <a:extLst>
              <a:ext uri="{FF2B5EF4-FFF2-40B4-BE49-F238E27FC236}">
                <a16:creationId xmlns:a16="http://schemas.microsoft.com/office/drawing/2014/main" id="{44BC0219-B8DE-C381-77AD-44690310DFBF}"/>
              </a:ext>
            </a:extLst>
          </p:cNvPr>
          <p:cNvPicPr>
            <a:picLocks noChangeAspect="1"/>
          </p:cNvPicPr>
          <p:nvPr/>
        </p:nvPicPr>
        <p:blipFill>
          <a:blip r:embed="rId4">
            <a:extLst>
              <a:ext uri="{837473B0-CC2E-450A-ABE3-18F120FF3D39}">
                <a1611:picAttrSrcUrl xmlns:a1611="http://schemas.microsoft.com/office/drawing/2016/11/main" r:id="rId5"/>
              </a:ext>
            </a:extLst>
          </a:blip>
          <a:stretch>
            <a:fillRect/>
          </a:stretch>
        </p:blipFill>
        <p:spPr>
          <a:xfrm>
            <a:off x="-9380" y="-1447801"/>
            <a:ext cx="12353779" cy="9691467"/>
          </a:xfrm>
          <a:prstGeom prst="rect">
            <a:avLst/>
          </a:prstGeom>
        </p:spPr>
      </p:pic>
      <p:pic>
        <p:nvPicPr>
          <p:cNvPr id="7" name="Picture 6" descr="A close-up of a sign&#10;&#10;AI-generated content may be incorrect.">
            <a:extLst>
              <a:ext uri="{FF2B5EF4-FFF2-40B4-BE49-F238E27FC236}">
                <a16:creationId xmlns:a16="http://schemas.microsoft.com/office/drawing/2014/main" id="{660D713B-4D7B-8C4F-8BED-E4F86BA4ED12}"/>
              </a:ext>
            </a:extLst>
          </p:cNvPr>
          <p:cNvPicPr>
            <a:picLocks noChangeAspect="1"/>
          </p:cNvPicPr>
          <p:nvPr/>
        </p:nvPicPr>
        <p:blipFill>
          <a:blip r:embed="rId6">
            <a:extLst>
              <a:ext uri="{837473B0-CC2E-450A-ABE3-18F120FF3D39}">
                <a1611:picAttrSrcUrl xmlns:a1611="http://schemas.microsoft.com/office/drawing/2016/11/main" r:id="rId7"/>
              </a:ext>
            </a:extLst>
          </a:blip>
          <a:stretch>
            <a:fillRect/>
          </a:stretch>
        </p:blipFill>
        <p:spPr>
          <a:xfrm>
            <a:off x="-746895" y="-1343026"/>
            <a:ext cx="13091294" cy="9481916"/>
          </a:xfrm>
          <a:prstGeom prst="rect">
            <a:avLst/>
          </a:prstGeom>
        </p:spPr>
      </p:pic>
    </p:spTree>
    <p:extLst>
      <p:ext uri="{BB962C8B-B14F-4D97-AF65-F5344CB8AC3E}">
        <p14:creationId xmlns:p14="http://schemas.microsoft.com/office/powerpoint/2010/main" val="4734898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003B841-2E6B-1A50-0FD4-60F05D206D8C}"/>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1EDA05B6-1AF1-E310-FC91-590CF4DCDC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3" name="Rectangle 22">
            <a:extLst>
              <a:ext uri="{FF2B5EF4-FFF2-40B4-BE49-F238E27FC236}">
                <a16:creationId xmlns:a16="http://schemas.microsoft.com/office/drawing/2014/main" id="{2C8826EA-972E-EA6C-6075-54664ABCDE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5" name="Picture 4" descr="A sun rays through clouds&#10;&#10;AI-generated content may be incorrect.">
            <a:extLst>
              <a:ext uri="{FF2B5EF4-FFF2-40B4-BE49-F238E27FC236}">
                <a16:creationId xmlns:a16="http://schemas.microsoft.com/office/drawing/2014/main" id="{EAEEC3E8-8E37-68AA-3ADF-0B0253F370A1}"/>
              </a:ext>
            </a:extLst>
          </p:cNvPr>
          <p:cNvPicPr>
            <a:picLocks noChangeAspect="1"/>
          </p:cNvPicPr>
          <p:nvPr/>
        </p:nvPicPr>
        <p:blipFill>
          <a:blip r:embed="rId2"/>
          <a:srcRect l="8630" r="381"/>
          <a:stretch>
            <a:fillRect/>
          </a:stretch>
        </p:blipFill>
        <p:spPr>
          <a:xfrm>
            <a:off x="-9379" y="1"/>
            <a:ext cx="12201379" cy="8243666"/>
          </a:xfrm>
          <a:prstGeom prst="rect">
            <a:avLst/>
          </a:prstGeom>
        </p:spPr>
      </p:pic>
    </p:spTree>
    <p:extLst>
      <p:ext uri="{BB962C8B-B14F-4D97-AF65-F5344CB8AC3E}">
        <p14:creationId xmlns:p14="http://schemas.microsoft.com/office/powerpoint/2010/main" val="3376419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05BB6FC-2B92-0FB5-75EF-63AE9EE920D5}"/>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D71D5450-C676-C172-5880-64E43538EF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3" name="Rectangle 22">
            <a:extLst>
              <a:ext uri="{FF2B5EF4-FFF2-40B4-BE49-F238E27FC236}">
                <a16:creationId xmlns:a16="http://schemas.microsoft.com/office/drawing/2014/main" id="{570C7225-C3A4-AAA5-8323-8225FAC171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5" name="Picture 4" descr="A sun rays through clouds&#10;&#10;AI-generated content may be incorrect.">
            <a:extLst>
              <a:ext uri="{FF2B5EF4-FFF2-40B4-BE49-F238E27FC236}">
                <a16:creationId xmlns:a16="http://schemas.microsoft.com/office/drawing/2014/main" id="{02197F41-DFC0-D0A4-BC09-A2B15747CCF3}"/>
              </a:ext>
            </a:extLst>
          </p:cNvPr>
          <p:cNvPicPr>
            <a:picLocks noChangeAspect="1"/>
          </p:cNvPicPr>
          <p:nvPr/>
        </p:nvPicPr>
        <p:blipFill>
          <a:blip r:embed="rId2"/>
          <a:srcRect l="8630" r="381"/>
          <a:stretch>
            <a:fillRect/>
          </a:stretch>
        </p:blipFill>
        <p:spPr>
          <a:xfrm>
            <a:off x="0" y="-181844"/>
            <a:ext cx="12201379" cy="8243666"/>
          </a:xfrm>
          <a:prstGeom prst="rect">
            <a:avLst/>
          </a:prstGeom>
        </p:spPr>
      </p:pic>
      <p:sp>
        <p:nvSpPr>
          <p:cNvPr id="2" name="TextBox 1">
            <a:extLst>
              <a:ext uri="{FF2B5EF4-FFF2-40B4-BE49-F238E27FC236}">
                <a16:creationId xmlns:a16="http://schemas.microsoft.com/office/drawing/2014/main" id="{0452FB09-3AC5-5D15-52BA-18FA877D02CF}"/>
              </a:ext>
            </a:extLst>
          </p:cNvPr>
          <p:cNvSpPr txBox="1"/>
          <p:nvPr/>
        </p:nvSpPr>
        <p:spPr>
          <a:xfrm>
            <a:off x="2129118" y="746889"/>
            <a:ext cx="7933764" cy="707886"/>
          </a:xfrm>
          <a:prstGeom prst="rect">
            <a:avLst/>
          </a:prstGeom>
          <a:noFill/>
        </p:spPr>
        <p:txBody>
          <a:bodyPr wrap="square" rtlCol="0">
            <a:spAutoFit/>
          </a:bodyPr>
          <a:lstStyle/>
          <a:p>
            <a:r>
              <a:rPr lang="en-US" sz="4000" dirty="0">
                <a:latin typeface="Papyrus" panose="020B0602040200020303" pitchFamily="34" charset="77"/>
              </a:rPr>
              <a:t>I.  LOT – THE CARNAL FATHER</a:t>
            </a:r>
          </a:p>
        </p:txBody>
      </p:sp>
      <p:sp>
        <p:nvSpPr>
          <p:cNvPr id="3" name="TextBox 2">
            <a:extLst>
              <a:ext uri="{FF2B5EF4-FFF2-40B4-BE49-F238E27FC236}">
                <a16:creationId xmlns:a16="http://schemas.microsoft.com/office/drawing/2014/main" id="{EAD48379-8298-D437-D5B9-A48EBA0EA59D}"/>
              </a:ext>
            </a:extLst>
          </p:cNvPr>
          <p:cNvSpPr txBox="1"/>
          <p:nvPr/>
        </p:nvSpPr>
        <p:spPr>
          <a:xfrm>
            <a:off x="1600199" y="1950711"/>
            <a:ext cx="9318812" cy="5016758"/>
          </a:xfrm>
          <a:prstGeom prst="rect">
            <a:avLst/>
          </a:prstGeom>
          <a:noFill/>
        </p:spPr>
        <p:txBody>
          <a:bodyPr wrap="square" rtlCol="0">
            <a:spAutoFit/>
          </a:bodyPr>
          <a:lstStyle/>
          <a:p>
            <a:r>
              <a:rPr lang="en-US" sz="3200" dirty="0">
                <a:latin typeface="Papyrus" panose="020B0602040200020303" pitchFamily="34" charset="77"/>
              </a:rPr>
              <a:t>“Then Abram said to Lot, ‘Let there be no strife between you and me, and between your herdsmen and my </a:t>
            </a:r>
            <a:r>
              <a:rPr lang="en-US" sz="3200" dirty="0" err="1">
                <a:latin typeface="Papyrus" panose="020B0602040200020303" pitchFamily="34" charset="77"/>
              </a:rPr>
              <a:t>heardsmen</a:t>
            </a:r>
            <a:r>
              <a:rPr lang="en-US" sz="3200" dirty="0">
                <a:latin typeface="Papyrus" panose="020B0602040200020303" pitchFamily="34" charset="77"/>
              </a:rPr>
              <a:t>, for we are kinsmen.  Is not the whole land before you?  Separate </a:t>
            </a:r>
            <a:r>
              <a:rPr lang="en-US" sz="3200" dirty="0" err="1">
                <a:latin typeface="Papyrus" panose="020B0602040200020303" pitchFamily="34" charset="77"/>
              </a:rPr>
              <a:t>yourdself</a:t>
            </a:r>
            <a:r>
              <a:rPr lang="en-US" sz="3200" dirty="0">
                <a:latin typeface="Papyrus" panose="020B0602040200020303" pitchFamily="34" charset="77"/>
              </a:rPr>
              <a:t> from me.  If you take the left hand, then I will go the right, or if you take the right hand, then I will go to the left.’  And Lot lifted up his eyes and saw that the Jordan Valley was well watered everywhere like the garden of the Lord, like the land of Egypt, in the direction of Zoar.  </a:t>
            </a:r>
          </a:p>
        </p:txBody>
      </p:sp>
    </p:spTree>
    <p:extLst>
      <p:ext uri="{BB962C8B-B14F-4D97-AF65-F5344CB8AC3E}">
        <p14:creationId xmlns:p14="http://schemas.microsoft.com/office/powerpoint/2010/main" val="2687002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0EC3A5-A4A7-6532-4E5C-BABC36FA2464}"/>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87EE6C84-9B25-F941-29A9-5F09E7999D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3" name="Rectangle 22">
            <a:extLst>
              <a:ext uri="{FF2B5EF4-FFF2-40B4-BE49-F238E27FC236}">
                <a16:creationId xmlns:a16="http://schemas.microsoft.com/office/drawing/2014/main" id="{67270932-BD7E-FFC5-DC01-B631D8F07D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5" name="Picture 4" descr="A sun rays through clouds&#10;&#10;AI-generated content may be incorrect.">
            <a:extLst>
              <a:ext uri="{FF2B5EF4-FFF2-40B4-BE49-F238E27FC236}">
                <a16:creationId xmlns:a16="http://schemas.microsoft.com/office/drawing/2014/main" id="{8F87E420-3C31-F355-51D9-96038A049852}"/>
              </a:ext>
            </a:extLst>
          </p:cNvPr>
          <p:cNvPicPr>
            <a:picLocks noChangeAspect="1"/>
          </p:cNvPicPr>
          <p:nvPr/>
        </p:nvPicPr>
        <p:blipFill>
          <a:blip r:embed="rId2"/>
          <a:srcRect l="8630" r="381"/>
          <a:stretch>
            <a:fillRect/>
          </a:stretch>
        </p:blipFill>
        <p:spPr>
          <a:xfrm>
            <a:off x="-9379" y="-134469"/>
            <a:ext cx="12201379" cy="8243666"/>
          </a:xfrm>
          <a:prstGeom prst="rect">
            <a:avLst/>
          </a:prstGeom>
        </p:spPr>
      </p:pic>
      <p:sp>
        <p:nvSpPr>
          <p:cNvPr id="2" name="TextBox 1">
            <a:extLst>
              <a:ext uri="{FF2B5EF4-FFF2-40B4-BE49-F238E27FC236}">
                <a16:creationId xmlns:a16="http://schemas.microsoft.com/office/drawing/2014/main" id="{8BBD7463-1E4A-5F21-63B2-2D69C8A7A39B}"/>
              </a:ext>
            </a:extLst>
          </p:cNvPr>
          <p:cNvSpPr txBox="1"/>
          <p:nvPr/>
        </p:nvSpPr>
        <p:spPr>
          <a:xfrm>
            <a:off x="1324224" y="1317812"/>
            <a:ext cx="9534172" cy="4524315"/>
          </a:xfrm>
          <a:prstGeom prst="rect">
            <a:avLst/>
          </a:prstGeom>
          <a:noFill/>
        </p:spPr>
        <p:txBody>
          <a:bodyPr wrap="square" rtlCol="0">
            <a:spAutoFit/>
          </a:bodyPr>
          <a:lstStyle/>
          <a:p>
            <a:r>
              <a:rPr lang="en-US" sz="3200" dirty="0">
                <a:latin typeface="Papyrus" panose="020B0602040200020303" pitchFamily="34" charset="77"/>
              </a:rPr>
              <a:t>(This was before the Lord destroyed Sodom and Gomorrah.) So Lot chose for himself all the Jordan Valley, and Lot journeyed east.  Thus they separated from each other.  Abram settled in the land of Canaan, while Lot settled among the cities of the valley and moved his tent as far as Sodom.  The the men of Sodom were wicked, great sinners against the Lord.”</a:t>
            </a:r>
          </a:p>
          <a:p>
            <a:r>
              <a:rPr lang="en-US" sz="3200" dirty="0">
                <a:latin typeface="Papyrus" panose="020B0602040200020303" pitchFamily="34" charset="77"/>
              </a:rPr>
              <a:t>                                                                    </a:t>
            </a:r>
            <a:r>
              <a:rPr lang="en-US" sz="2400" dirty="0">
                <a:latin typeface="Papyrus" panose="020B0602040200020303" pitchFamily="34" charset="77"/>
              </a:rPr>
              <a:t>Genesis 13:8-13 ESV</a:t>
            </a:r>
            <a:endParaRPr lang="en-US" dirty="0"/>
          </a:p>
        </p:txBody>
      </p:sp>
    </p:spTree>
    <p:extLst>
      <p:ext uri="{BB962C8B-B14F-4D97-AF65-F5344CB8AC3E}">
        <p14:creationId xmlns:p14="http://schemas.microsoft.com/office/powerpoint/2010/main" val="296515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8D6A0AF-3C68-A26F-BD7E-EA0E32B27DEA}"/>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158E4179-1953-7C98-D5DA-276DC89687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3" name="Rectangle 22">
            <a:extLst>
              <a:ext uri="{FF2B5EF4-FFF2-40B4-BE49-F238E27FC236}">
                <a16:creationId xmlns:a16="http://schemas.microsoft.com/office/drawing/2014/main" id="{323B2172-37FE-906C-BB5F-84518ADDDE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5" name="Picture 4" descr="A sun rays through clouds&#10;&#10;AI-generated content may be incorrect.">
            <a:extLst>
              <a:ext uri="{FF2B5EF4-FFF2-40B4-BE49-F238E27FC236}">
                <a16:creationId xmlns:a16="http://schemas.microsoft.com/office/drawing/2014/main" id="{ECADBCE3-204F-C3EA-AAC3-CBA87DC27DD2}"/>
              </a:ext>
            </a:extLst>
          </p:cNvPr>
          <p:cNvPicPr>
            <a:picLocks noChangeAspect="1"/>
          </p:cNvPicPr>
          <p:nvPr/>
        </p:nvPicPr>
        <p:blipFill>
          <a:blip r:embed="rId2"/>
          <a:srcRect l="8630" r="381"/>
          <a:stretch>
            <a:fillRect/>
          </a:stretch>
        </p:blipFill>
        <p:spPr>
          <a:xfrm>
            <a:off x="-9379" y="1"/>
            <a:ext cx="12201379" cy="8243666"/>
          </a:xfrm>
          <a:prstGeom prst="rect">
            <a:avLst/>
          </a:prstGeom>
        </p:spPr>
      </p:pic>
      <p:sp>
        <p:nvSpPr>
          <p:cNvPr id="2" name="TextBox 1">
            <a:extLst>
              <a:ext uri="{FF2B5EF4-FFF2-40B4-BE49-F238E27FC236}">
                <a16:creationId xmlns:a16="http://schemas.microsoft.com/office/drawing/2014/main" id="{A11F7DDE-0440-6FB2-645B-9E182B441CF2}"/>
              </a:ext>
            </a:extLst>
          </p:cNvPr>
          <p:cNvSpPr txBox="1"/>
          <p:nvPr/>
        </p:nvSpPr>
        <p:spPr>
          <a:xfrm>
            <a:off x="1687397" y="1056748"/>
            <a:ext cx="9554343" cy="6001643"/>
          </a:xfrm>
          <a:prstGeom prst="rect">
            <a:avLst/>
          </a:prstGeom>
          <a:noFill/>
        </p:spPr>
        <p:txBody>
          <a:bodyPr wrap="square" rtlCol="0">
            <a:spAutoFit/>
          </a:bodyPr>
          <a:lstStyle/>
          <a:p>
            <a:r>
              <a:rPr lang="en-US" sz="3200" dirty="0">
                <a:latin typeface="Papyrus" panose="020B0602040200020303" pitchFamily="34" charset="77"/>
              </a:rPr>
              <a:t>“…if by turning the cities of Sodom and Gomorrah to ashes he condemned them to extinction, making them an example of what is going to happen to the ungodly, and if he rescued righteous Lot, greatly distressed by the sensual conduct of the wicked (for as that righteous man lived among them day after day, he was tormenting his righteous soul over their lawless deeds that he saw and heard; then the Lord knows how to rescue the godly from trials and to keep the unrighteous under punishment until the day of judgement,…”</a:t>
            </a:r>
          </a:p>
          <a:p>
            <a:r>
              <a:rPr lang="en-US" sz="3200" dirty="0">
                <a:latin typeface="Papyrus" panose="020B0602040200020303" pitchFamily="34" charset="77"/>
              </a:rPr>
              <a:t>                                                                        </a:t>
            </a:r>
            <a:r>
              <a:rPr lang="en-US" sz="2400" dirty="0">
                <a:latin typeface="Papyrus" panose="020B0602040200020303" pitchFamily="34" charset="77"/>
              </a:rPr>
              <a:t>2 Peter 2:6-9 ESV</a:t>
            </a:r>
            <a:endParaRPr lang="en-US" sz="3200" dirty="0">
              <a:latin typeface="Papyrus" panose="020B0602040200020303" pitchFamily="34" charset="77"/>
            </a:endParaRPr>
          </a:p>
        </p:txBody>
      </p:sp>
    </p:spTree>
    <p:extLst>
      <p:ext uri="{BB962C8B-B14F-4D97-AF65-F5344CB8AC3E}">
        <p14:creationId xmlns:p14="http://schemas.microsoft.com/office/powerpoint/2010/main" val="2460838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19B7438-98C1-182F-5E9C-F2B82F7D3ACF}"/>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C8B4A266-0629-F91E-D310-F666D8F568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3" name="Rectangle 22">
            <a:extLst>
              <a:ext uri="{FF2B5EF4-FFF2-40B4-BE49-F238E27FC236}">
                <a16:creationId xmlns:a16="http://schemas.microsoft.com/office/drawing/2014/main" id="{9E067D1E-3634-D9E7-512F-C69893C13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5" name="Picture 4" descr="A sun rays through clouds&#10;&#10;AI-generated content may be incorrect.">
            <a:extLst>
              <a:ext uri="{FF2B5EF4-FFF2-40B4-BE49-F238E27FC236}">
                <a16:creationId xmlns:a16="http://schemas.microsoft.com/office/drawing/2014/main" id="{45111F38-A6A2-1355-E213-65534E24F6AF}"/>
              </a:ext>
            </a:extLst>
          </p:cNvPr>
          <p:cNvPicPr>
            <a:picLocks noChangeAspect="1"/>
          </p:cNvPicPr>
          <p:nvPr/>
        </p:nvPicPr>
        <p:blipFill>
          <a:blip r:embed="rId2"/>
          <a:srcRect l="8630" r="381"/>
          <a:stretch>
            <a:fillRect/>
          </a:stretch>
        </p:blipFill>
        <p:spPr>
          <a:xfrm>
            <a:off x="-9379" y="1"/>
            <a:ext cx="12201379" cy="8243666"/>
          </a:xfrm>
          <a:prstGeom prst="rect">
            <a:avLst/>
          </a:prstGeom>
        </p:spPr>
      </p:pic>
      <p:sp>
        <p:nvSpPr>
          <p:cNvPr id="2" name="TextBox 1">
            <a:extLst>
              <a:ext uri="{FF2B5EF4-FFF2-40B4-BE49-F238E27FC236}">
                <a16:creationId xmlns:a16="http://schemas.microsoft.com/office/drawing/2014/main" id="{04C07D18-0B90-4D48-37D7-65D82EB093A0}"/>
              </a:ext>
            </a:extLst>
          </p:cNvPr>
          <p:cNvSpPr txBox="1"/>
          <p:nvPr/>
        </p:nvSpPr>
        <p:spPr>
          <a:xfrm>
            <a:off x="1468779" y="1923325"/>
            <a:ext cx="9433320" cy="2554545"/>
          </a:xfrm>
          <a:prstGeom prst="rect">
            <a:avLst/>
          </a:prstGeom>
          <a:noFill/>
        </p:spPr>
        <p:txBody>
          <a:bodyPr wrap="square" rtlCol="0">
            <a:spAutoFit/>
          </a:bodyPr>
          <a:lstStyle/>
          <a:p>
            <a:r>
              <a:rPr lang="en-US" sz="3200" dirty="0">
                <a:latin typeface="Papyrus" panose="020B0602040200020303" pitchFamily="34" charset="77"/>
              </a:rPr>
              <a:t>“The two angels came to Sodom in the evening, and Lot was sitting in the gate of Sodom.  When Lot saw them he rose to meet them and bowed himself with his face to the earth…”</a:t>
            </a:r>
          </a:p>
          <a:p>
            <a:r>
              <a:rPr lang="en-US" sz="3200" dirty="0">
                <a:latin typeface="Papyrus" panose="020B0602040200020303" pitchFamily="34" charset="77"/>
              </a:rPr>
              <a:t>                                                                           </a:t>
            </a:r>
            <a:r>
              <a:rPr lang="en-US" sz="2400" dirty="0">
                <a:latin typeface="Papyrus" panose="020B0602040200020303" pitchFamily="34" charset="77"/>
              </a:rPr>
              <a:t>Genesis 19:1 ESV</a:t>
            </a:r>
            <a:endParaRPr lang="en-US" sz="3200" dirty="0">
              <a:latin typeface="Papyrus" panose="020B0602040200020303" pitchFamily="34" charset="77"/>
            </a:endParaRPr>
          </a:p>
        </p:txBody>
      </p:sp>
    </p:spTree>
    <p:extLst>
      <p:ext uri="{BB962C8B-B14F-4D97-AF65-F5344CB8AC3E}">
        <p14:creationId xmlns:p14="http://schemas.microsoft.com/office/powerpoint/2010/main" val="4266429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B12B2D3-0F3C-0E5C-5F2E-12310F00B254}"/>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14E8F9A4-3EB5-8C62-F026-4E007B1263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3" name="Rectangle 22">
            <a:extLst>
              <a:ext uri="{FF2B5EF4-FFF2-40B4-BE49-F238E27FC236}">
                <a16:creationId xmlns:a16="http://schemas.microsoft.com/office/drawing/2014/main" id="{D0D465FE-42F0-ADE1-B61B-F2F2243E9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5" name="Picture 4" descr="A sun rays through clouds&#10;&#10;AI-generated content may be incorrect.">
            <a:extLst>
              <a:ext uri="{FF2B5EF4-FFF2-40B4-BE49-F238E27FC236}">
                <a16:creationId xmlns:a16="http://schemas.microsoft.com/office/drawing/2014/main" id="{8FF6D97F-9689-0E59-5A14-CA86783B2488}"/>
              </a:ext>
            </a:extLst>
          </p:cNvPr>
          <p:cNvPicPr>
            <a:picLocks noChangeAspect="1"/>
          </p:cNvPicPr>
          <p:nvPr/>
        </p:nvPicPr>
        <p:blipFill>
          <a:blip r:embed="rId2"/>
          <a:srcRect l="8630" r="381"/>
          <a:stretch>
            <a:fillRect/>
          </a:stretch>
        </p:blipFill>
        <p:spPr>
          <a:xfrm>
            <a:off x="0" y="0"/>
            <a:ext cx="12201379" cy="8243666"/>
          </a:xfrm>
          <a:prstGeom prst="rect">
            <a:avLst/>
          </a:prstGeom>
        </p:spPr>
      </p:pic>
      <p:sp>
        <p:nvSpPr>
          <p:cNvPr id="2" name="TextBox 1">
            <a:extLst>
              <a:ext uri="{FF2B5EF4-FFF2-40B4-BE49-F238E27FC236}">
                <a16:creationId xmlns:a16="http://schemas.microsoft.com/office/drawing/2014/main" id="{24F80119-E928-FA88-182B-9DAF3C87C3D8}"/>
              </a:ext>
            </a:extLst>
          </p:cNvPr>
          <p:cNvSpPr txBox="1"/>
          <p:nvPr/>
        </p:nvSpPr>
        <p:spPr>
          <a:xfrm>
            <a:off x="1060076" y="1228733"/>
            <a:ext cx="10071847" cy="5786199"/>
          </a:xfrm>
          <a:prstGeom prst="rect">
            <a:avLst/>
          </a:prstGeom>
          <a:noFill/>
        </p:spPr>
        <p:txBody>
          <a:bodyPr wrap="square" rtlCol="0">
            <a:spAutoFit/>
          </a:bodyPr>
          <a:lstStyle/>
          <a:p>
            <a:r>
              <a:rPr lang="en-US" sz="3200" dirty="0">
                <a:latin typeface="Papyrus" panose="020B0602040200020303" pitchFamily="34" charset="77"/>
              </a:rPr>
              <a:t>“But before they lay down, the men of the city, the men of Sodom, both young and old, all the people to the last man, surrounded the house.  And they called to Lot, ‘Where are the men who came to you tonight?  Bring them out to us, that we may know them.’  Lot went out to the men at the entrance, shut the door after him, and said, ‘I beg you, brothers, do not act so wickedly.  Behold I have two daughters who have not known any man.  Let me bring them out to you, and do to them as you please…”</a:t>
            </a:r>
          </a:p>
          <a:p>
            <a:r>
              <a:rPr lang="en-US" sz="3200" dirty="0">
                <a:latin typeface="Papyrus" panose="020B0602040200020303" pitchFamily="34" charset="77"/>
              </a:rPr>
              <a:t>                                                                         </a:t>
            </a:r>
            <a:r>
              <a:rPr lang="en-US" sz="2400" dirty="0">
                <a:latin typeface="Papyrus" panose="020B0602040200020303" pitchFamily="34" charset="77"/>
              </a:rPr>
              <a:t>Genesis 19:4-7a ESV</a:t>
            </a:r>
            <a:endParaRPr lang="en-US" sz="3200" dirty="0">
              <a:latin typeface="Papyrus" panose="020B0602040200020303" pitchFamily="34" charset="77"/>
            </a:endParaRPr>
          </a:p>
          <a:p>
            <a:endParaRPr lang="en-US" dirty="0"/>
          </a:p>
        </p:txBody>
      </p:sp>
    </p:spTree>
    <p:extLst>
      <p:ext uri="{BB962C8B-B14F-4D97-AF65-F5344CB8AC3E}">
        <p14:creationId xmlns:p14="http://schemas.microsoft.com/office/powerpoint/2010/main" val="177383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BDF6B6E-80CC-97B0-3848-CB4EBDDB3A24}"/>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2EFE14B0-655E-B277-B42B-7965EC49D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3" name="Rectangle 22">
            <a:extLst>
              <a:ext uri="{FF2B5EF4-FFF2-40B4-BE49-F238E27FC236}">
                <a16:creationId xmlns:a16="http://schemas.microsoft.com/office/drawing/2014/main" id="{F76A5964-F89F-FF61-61E1-8C56F743E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5" name="Picture 4" descr="A sun rays through clouds&#10;&#10;AI-generated content may be incorrect.">
            <a:extLst>
              <a:ext uri="{FF2B5EF4-FFF2-40B4-BE49-F238E27FC236}">
                <a16:creationId xmlns:a16="http://schemas.microsoft.com/office/drawing/2014/main" id="{DA8816E4-C52D-A9EC-3F0E-C5897B346F90}"/>
              </a:ext>
            </a:extLst>
          </p:cNvPr>
          <p:cNvPicPr>
            <a:picLocks noChangeAspect="1"/>
          </p:cNvPicPr>
          <p:nvPr/>
        </p:nvPicPr>
        <p:blipFill>
          <a:blip r:embed="rId2"/>
          <a:srcRect l="8630" r="381"/>
          <a:stretch>
            <a:fillRect/>
          </a:stretch>
        </p:blipFill>
        <p:spPr>
          <a:xfrm>
            <a:off x="0" y="-107576"/>
            <a:ext cx="12201379" cy="8243666"/>
          </a:xfrm>
          <a:prstGeom prst="rect">
            <a:avLst/>
          </a:prstGeom>
        </p:spPr>
      </p:pic>
      <p:sp>
        <p:nvSpPr>
          <p:cNvPr id="2" name="TextBox 1">
            <a:extLst>
              <a:ext uri="{FF2B5EF4-FFF2-40B4-BE49-F238E27FC236}">
                <a16:creationId xmlns:a16="http://schemas.microsoft.com/office/drawing/2014/main" id="{D14481AA-7423-44F7-D29D-8D4EED8A5CF8}"/>
              </a:ext>
            </a:extLst>
          </p:cNvPr>
          <p:cNvSpPr txBox="1"/>
          <p:nvPr/>
        </p:nvSpPr>
        <p:spPr>
          <a:xfrm>
            <a:off x="1149410" y="724311"/>
            <a:ext cx="10791578" cy="707886"/>
          </a:xfrm>
          <a:prstGeom prst="rect">
            <a:avLst/>
          </a:prstGeom>
          <a:noFill/>
        </p:spPr>
        <p:txBody>
          <a:bodyPr wrap="square" rtlCol="0">
            <a:spAutoFit/>
          </a:bodyPr>
          <a:lstStyle/>
          <a:p>
            <a:r>
              <a:rPr lang="en-US" sz="4000" dirty="0">
                <a:latin typeface="Papyrus" panose="020B0602040200020303" pitchFamily="34" charset="77"/>
              </a:rPr>
              <a:t>II.  ABRAHAM – THE SPIRITUAL FATHER</a:t>
            </a:r>
          </a:p>
        </p:txBody>
      </p:sp>
      <p:sp>
        <p:nvSpPr>
          <p:cNvPr id="3" name="TextBox 2">
            <a:extLst>
              <a:ext uri="{FF2B5EF4-FFF2-40B4-BE49-F238E27FC236}">
                <a16:creationId xmlns:a16="http://schemas.microsoft.com/office/drawing/2014/main" id="{2F2C3981-4BD8-4840-B63C-199246D56978}"/>
              </a:ext>
            </a:extLst>
          </p:cNvPr>
          <p:cNvSpPr txBox="1"/>
          <p:nvPr/>
        </p:nvSpPr>
        <p:spPr>
          <a:xfrm>
            <a:off x="1149410" y="1839928"/>
            <a:ext cx="10146119" cy="6001643"/>
          </a:xfrm>
          <a:prstGeom prst="rect">
            <a:avLst/>
          </a:prstGeom>
          <a:noFill/>
        </p:spPr>
        <p:txBody>
          <a:bodyPr wrap="square" rtlCol="0">
            <a:spAutoFit/>
          </a:bodyPr>
          <a:lstStyle/>
          <a:p>
            <a:r>
              <a:rPr lang="en-US" sz="3200" dirty="0">
                <a:latin typeface="Papyrus" panose="020B0602040200020303" pitchFamily="34" charset="77"/>
              </a:rPr>
              <a:t>”The Lord said to Abram, after Lot had separated from him, ‘Lift up your eyes and look from the place where you are, northward and southward and eastward and westward, for all the land that you see I give to you and to your offspring forever.  I will make your offspring as the dust of the earth, so that if one can count the dust of the earth, your offspring also can be counted.  Arise, walk through the length and breadth of the land, for I will give it to you.’  So Abram moved his tent and came and settled by the oaks of Mamre, which are at Hebron, and there he built an altar to the Lord.”</a:t>
            </a:r>
          </a:p>
          <a:p>
            <a:r>
              <a:rPr lang="en-US" sz="2400" dirty="0">
                <a:latin typeface="Papyrus" panose="020B0602040200020303" pitchFamily="34" charset="77"/>
              </a:rPr>
              <a:t>                                                                                                       Genesis 13:14-18 ESV</a:t>
            </a:r>
          </a:p>
        </p:txBody>
      </p:sp>
    </p:spTree>
    <p:extLst>
      <p:ext uri="{BB962C8B-B14F-4D97-AF65-F5344CB8AC3E}">
        <p14:creationId xmlns:p14="http://schemas.microsoft.com/office/powerpoint/2010/main" val="569832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D83FAD9-CA73-EA27-07B4-B27A427C1ABE}"/>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6B42C682-6067-2F1B-837D-173B162D5C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3" name="Rectangle 22">
            <a:extLst>
              <a:ext uri="{FF2B5EF4-FFF2-40B4-BE49-F238E27FC236}">
                <a16:creationId xmlns:a16="http://schemas.microsoft.com/office/drawing/2014/main" id="{B568D299-ED0B-5C6D-EEBC-4503BF2449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5" name="Picture 4" descr="A sun rays through clouds&#10;&#10;AI-generated content may be incorrect.">
            <a:extLst>
              <a:ext uri="{FF2B5EF4-FFF2-40B4-BE49-F238E27FC236}">
                <a16:creationId xmlns:a16="http://schemas.microsoft.com/office/drawing/2014/main" id="{F3ADD5CD-6112-9417-BD32-A2017BF3682E}"/>
              </a:ext>
            </a:extLst>
          </p:cNvPr>
          <p:cNvPicPr>
            <a:picLocks noChangeAspect="1"/>
          </p:cNvPicPr>
          <p:nvPr/>
        </p:nvPicPr>
        <p:blipFill>
          <a:blip r:embed="rId2"/>
          <a:srcRect l="8630" r="381"/>
          <a:stretch>
            <a:fillRect/>
          </a:stretch>
        </p:blipFill>
        <p:spPr>
          <a:xfrm>
            <a:off x="-9379" y="1"/>
            <a:ext cx="12201379" cy="8243666"/>
          </a:xfrm>
          <a:prstGeom prst="rect">
            <a:avLst/>
          </a:prstGeom>
        </p:spPr>
      </p:pic>
      <p:sp>
        <p:nvSpPr>
          <p:cNvPr id="2" name="TextBox 1">
            <a:extLst>
              <a:ext uri="{FF2B5EF4-FFF2-40B4-BE49-F238E27FC236}">
                <a16:creationId xmlns:a16="http://schemas.microsoft.com/office/drawing/2014/main" id="{3DED7880-6E13-F1AC-A937-86774A1FE277}"/>
              </a:ext>
            </a:extLst>
          </p:cNvPr>
          <p:cNvSpPr txBox="1"/>
          <p:nvPr/>
        </p:nvSpPr>
        <p:spPr>
          <a:xfrm>
            <a:off x="1119156" y="874791"/>
            <a:ext cx="10297397" cy="6494085"/>
          </a:xfrm>
          <a:prstGeom prst="rect">
            <a:avLst/>
          </a:prstGeom>
          <a:noFill/>
        </p:spPr>
        <p:txBody>
          <a:bodyPr wrap="square" rtlCol="0">
            <a:spAutoFit/>
          </a:bodyPr>
          <a:lstStyle/>
          <a:p>
            <a:r>
              <a:rPr lang="en-US" sz="3200" dirty="0">
                <a:latin typeface="Papyrus" panose="020B0602040200020303" pitchFamily="34" charset="77"/>
              </a:rPr>
              <a:t>“And Abraham took the wood of the burnt offering and laid it on Isaac his son.  And he took in his hand the fire and the knife.  So they went both of them together.  And Isaac said to his father Abraham, ‘My father!’  And he said, ‘Here I am, my son.’  He said, ‘Behold, the fire and the wood, but where is the lamb for a burnt offering?’  Abraham said, ‘God will provide for Himself the lamb for a burnt offering, my son.’  So they went both of them together. When they came to the place of which God had told him, Abraham built the altar there and laid the wood in order and bound Isaac his son and laid him on the altar on top of the wood.  Then Abraham reached out his hand and took the knife to slaughter his</a:t>
            </a:r>
          </a:p>
        </p:txBody>
      </p:sp>
    </p:spTree>
    <p:extLst>
      <p:ext uri="{BB962C8B-B14F-4D97-AF65-F5344CB8AC3E}">
        <p14:creationId xmlns:p14="http://schemas.microsoft.com/office/powerpoint/2010/main" val="4065043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A86B2BF-4FC0-2914-B4AF-30AF63F049D5}"/>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57BE8E7B-C92F-7CF8-6B13-968CCF05BE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3" name="Rectangle 22">
            <a:extLst>
              <a:ext uri="{FF2B5EF4-FFF2-40B4-BE49-F238E27FC236}">
                <a16:creationId xmlns:a16="http://schemas.microsoft.com/office/drawing/2014/main" id="{2CA41931-12B2-7ED1-3C4D-78A81ABE42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5" name="Picture 4" descr="A sun rays through clouds&#10;&#10;AI-generated content may be incorrect.">
            <a:extLst>
              <a:ext uri="{FF2B5EF4-FFF2-40B4-BE49-F238E27FC236}">
                <a16:creationId xmlns:a16="http://schemas.microsoft.com/office/drawing/2014/main" id="{A02CC6D7-E6BF-15A4-0130-054523558AB8}"/>
              </a:ext>
            </a:extLst>
          </p:cNvPr>
          <p:cNvPicPr>
            <a:picLocks noChangeAspect="1"/>
          </p:cNvPicPr>
          <p:nvPr/>
        </p:nvPicPr>
        <p:blipFill>
          <a:blip r:embed="rId2"/>
          <a:srcRect l="8630" r="381"/>
          <a:stretch>
            <a:fillRect/>
          </a:stretch>
        </p:blipFill>
        <p:spPr>
          <a:xfrm>
            <a:off x="-9379" y="1"/>
            <a:ext cx="12201379" cy="8243666"/>
          </a:xfrm>
          <a:prstGeom prst="rect">
            <a:avLst/>
          </a:prstGeom>
        </p:spPr>
      </p:pic>
      <p:sp>
        <p:nvSpPr>
          <p:cNvPr id="2" name="TextBox 1">
            <a:extLst>
              <a:ext uri="{FF2B5EF4-FFF2-40B4-BE49-F238E27FC236}">
                <a16:creationId xmlns:a16="http://schemas.microsoft.com/office/drawing/2014/main" id="{6BBE72F1-5393-A124-385E-269629419212}"/>
              </a:ext>
            </a:extLst>
          </p:cNvPr>
          <p:cNvSpPr txBox="1"/>
          <p:nvPr/>
        </p:nvSpPr>
        <p:spPr>
          <a:xfrm>
            <a:off x="1075453" y="1056748"/>
            <a:ext cx="10031713" cy="6494085"/>
          </a:xfrm>
          <a:prstGeom prst="rect">
            <a:avLst/>
          </a:prstGeom>
          <a:noFill/>
        </p:spPr>
        <p:txBody>
          <a:bodyPr wrap="square" rtlCol="0">
            <a:spAutoFit/>
          </a:bodyPr>
          <a:lstStyle/>
          <a:p>
            <a:r>
              <a:rPr lang="en-US" sz="3200" dirty="0">
                <a:latin typeface="Papyrus" panose="020B0602040200020303" pitchFamily="34" charset="77"/>
              </a:rPr>
              <a:t>son.  But the angel of the Lord called to him from heaven and said, ‘Abraham, Abraham!’  And he said, ‘Here I am.’  He said, ‘Do not lay your hand on the boy or do anything to him, for now I know that you fear God, seeing you have not withheld your only son, from me’  And Abraham lifted up his eyes and looked, and behold, behind him was a ram, caught in a thicket by his horns.  And Abraham went and took the ram and offered it up as a burnt offering instead of his son.  So Abraham called the name of that place, ‘The Lord will provide’; as it is said to this day, ‘On the mount of the Lord it shall be provided.”  </a:t>
            </a:r>
          </a:p>
          <a:p>
            <a:r>
              <a:rPr lang="en-US" sz="3200" dirty="0">
                <a:latin typeface="Papyrus" panose="020B0602040200020303" pitchFamily="34" charset="77"/>
              </a:rPr>
              <a:t>                                                                       </a:t>
            </a:r>
            <a:r>
              <a:rPr lang="en-US" sz="2400" dirty="0">
                <a:latin typeface="Papyrus" panose="020B0602040200020303" pitchFamily="34" charset="77"/>
              </a:rPr>
              <a:t>Genesis 22:6-14 ESV</a:t>
            </a:r>
            <a:endParaRPr lang="en-US" sz="3200" dirty="0"/>
          </a:p>
        </p:txBody>
      </p:sp>
    </p:spTree>
    <p:extLst>
      <p:ext uri="{BB962C8B-B14F-4D97-AF65-F5344CB8AC3E}">
        <p14:creationId xmlns:p14="http://schemas.microsoft.com/office/powerpoint/2010/main" val="886573353"/>
      </p:ext>
    </p:extLst>
  </p:cSld>
  <p:clrMapOvr>
    <a:masterClrMapping/>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10711</TotalTime>
  <Words>1316</Words>
  <Application>Microsoft Macintosh PowerPoint</Application>
  <PresentationFormat>Widescreen</PresentationFormat>
  <Paragraphs>61</Paragraphs>
  <Slides>16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Arial</vt:lpstr>
      <vt:lpstr>Neue Haas Grotesk Text Pro</vt:lpstr>
      <vt:lpstr>Papyrus</vt:lpstr>
      <vt:lpstr>VanillaVTI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Cook</dc:creator>
  <cp:lastModifiedBy>Richard Cook</cp:lastModifiedBy>
  <cp:revision>3</cp:revision>
  <dcterms:created xsi:type="dcterms:W3CDTF">2025-05-20T17:34:16Z</dcterms:created>
  <dcterms:modified xsi:type="dcterms:W3CDTF">2025-06-05T02:38:09Z</dcterms:modified>
</cp:coreProperties>
</file>